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22"/>
  </p:notesMasterIdLst>
  <p:handoutMasterIdLst>
    <p:handoutMasterId r:id="rId23"/>
  </p:handoutMasterIdLst>
  <p:sldIdLst>
    <p:sldId id="349" r:id="rId2"/>
    <p:sldId id="350" r:id="rId3"/>
    <p:sldId id="351" r:id="rId4"/>
    <p:sldId id="352" r:id="rId5"/>
    <p:sldId id="353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 varScale="1">
        <p:scale>
          <a:sx n="65" d="100"/>
          <a:sy n="65" d="100"/>
        </p:scale>
        <p:origin x="15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7845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5915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626576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58500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106711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06399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01565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160583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16591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72995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182257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27415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74722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10356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5273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59615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15719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44261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58986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1A12A7-7BB5-42E0-A32E-F48D82ACCA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33753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efactoring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Software </a:t>
            </a:r>
            <a:r>
              <a:rPr lang="en-US" dirty="0"/>
              <a:t>Refactoring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29767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Extract Variable</a:t>
            </a:r>
            <a:endParaRPr lang="en-US" dirty="0" smtClean="0">
              <a:latin typeface="Courier New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03" b="1685"/>
          <a:stretch/>
        </p:blipFill>
        <p:spPr>
          <a:xfrm>
            <a:off x="735453" y="3809999"/>
            <a:ext cx="8017010" cy="2485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99"/>
          <a:stretch/>
        </p:blipFill>
        <p:spPr>
          <a:xfrm>
            <a:off x="914400" y="1600200"/>
            <a:ext cx="765911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8862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Decompose Conditional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have a complicated conditional (if-then-else) statement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73"/>
          <a:stretch/>
        </p:blipFill>
        <p:spPr>
          <a:xfrm>
            <a:off x="762000" y="2971800"/>
            <a:ext cx="803414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580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Decompose Conditional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have a complicated conditional (if-then-else) statement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93" r="2551" b="3251"/>
          <a:stretch/>
        </p:blipFill>
        <p:spPr>
          <a:xfrm>
            <a:off x="1066800" y="4267200"/>
            <a:ext cx="7583882" cy="1447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73"/>
          <a:stretch/>
        </p:blipFill>
        <p:spPr>
          <a:xfrm>
            <a:off x="1066800" y="2590800"/>
            <a:ext cx="7130683" cy="1352622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167392252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Parameterize Method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8001000" cy="4530725"/>
          </a:xfrm>
        </p:spPr>
        <p:txBody>
          <a:bodyPr/>
          <a:lstStyle/>
          <a:p>
            <a:r>
              <a:rPr lang="en-US" dirty="0"/>
              <a:t>Several methods do similar things but with different values contained in the method body..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50"/>
          <a:stretch/>
        </p:blipFill>
        <p:spPr>
          <a:xfrm>
            <a:off x="3048000" y="2743200"/>
            <a:ext cx="3581400" cy="260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863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Parameterize Method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8001000" cy="4530725"/>
          </a:xfrm>
        </p:spPr>
        <p:txBody>
          <a:bodyPr/>
          <a:lstStyle/>
          <a:p>
            <a:r>
              <a:rPr lang="en-US" dirty="0"/>
              <a:t>Several methods do similar things but with different values contained in the method body..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048000"/>
            <a:ext cx="6677261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5511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Pull Up </a:t>
            </a:r>
            <a:r>
              <a:rPr lang="en-US" dirty="0" smtClean="0"/>
              <a:t>Field/ </a:t>
            </a:r>
            <a:r>
              <a:rPr lang="en-US" dirty="0"/>
              <a:t>Pull Up </a:t>
            </a:r>
            <a:r>
              <a:rPr lang="en-US" dirty="0" smtClean="0"/>
              <a:t>Method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8001000" cy="4530725"/>
          </a:xfrm>
        </p:spPr>
        <p:txBody>
          <a:bodyPr/>
          <a:lstStyle/>
          <a:p>
            <a:r>
              <a:rPr lang="en-US" dirty="0"/>
              <a:t>Two subclasses have the same </a:t>
            </a:r>
            <a:r>
              <a:rPr lang="en-US" dirty="0" smtClean="0"/>
              <a:t>field/method.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11"/>
          <a:stretch/>
        </p:blipFill>
        <p:spPr>
          <a:xfrm>
            <a:off x="2895600" y="2362199"/>
            <a:ext cx="3276600" cy="340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8065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Pull Up </a:t>
            </a:r>
            <a:r>
              <a:rPr lang="en-US" dirty="0" smtClean="0"/>
              <a:t>Field/ </a:t>
            </a:r>
            <a:r>
              <a:rPr lang="en-US" dirty="0"/>
              <a:t>Pull Up </a:t>
            </a:r>
            <a:r>
              <a:rPr lang="en-US" dirty="0" smtClean="0"/>
              <a:t>Method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8001000" cy="4530725"/>
          </a:xfrm>
        </p:spPr>
        <p:txBody>
          <a:bodyPr/>
          <a:lstStyle/>
          <a:p>
            <a:r>
              <a:rPr lang="en-US" dirty="0"/>
              <a:t>Two subclasses have the same </a:t>
            </a:r>
            <a:r>
              <a:rPr lang="en-US" dirty="0" smtClean="0"/>
              <a:t>field/method.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438400"/>
            <a:ext cx="6833457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9950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702802" y="76200"/>
            <a:ext cx="8364998" cy="1143000"/>
          </a:xfrm>
        </p:spPr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Push Down Field/ Push </a:t>
            </a:r>
            <a:r>
              <a:rPr lang="en-US" dirty="0" smtClean="0"/>
              <a:t>Down Method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8001000" cy="4530725"/>
          </a:xfrm>
        </p:spPr>
        <p:txBody>
          <a:bodyPr/>
          <a:lstStyle/>
          <a:p>
            <a:r>
              <a:rPr lang="en-US" dirty="0"/>
              <a:t>A field is used only by some subclasses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34"/>
          <a:stretch/>
        </p:blipFill>
        <p:spPr>
          <a:xfrm>
            <a:off x="2590800" y="2286000"/>
            <a:ext cx="3557362" cy="3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0182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369955" y="76200"/>
            <a:ext cx="8364998" cy="1143000"/>
          </a:xfrm>
        </p:spPr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Push Down Field/ Push </a:t>
            </a:r>
            <a:r>
              <a:rPr lang="en-US" dirty="0" smtClean="0"/>
              <a:t>Down Method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8001000" cy="4530725"/>
          </a:xfrm>
        </p:spPr>
        <p:txBody>
          <a:bodyPr/>
          <a:lstStyle/>
          <a:p>
            <a:r>
              <a:rPr lang="en-US" dirty="0"/>
              <a:t>A field is used only by some subclasses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286000"/>
            <a:ext cx="6209308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78206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Refactoring: Issues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Possibility of injecting error</a:t>
            </a:r>
          </a:p>
          <a:p>
            <a:pPr lvl="1" eaLnBrk="1" hangingPunct="1"/>
            <a:r>
              <a:rPr lang="en-US" dirty="0" smtClean="0"/>
              <a:t>Testing is important</a:t>
            </a:r>
          </a:p>
          <a:p>
            <a:pPr eaLnBrk="1" hangingPunct="1"/>
            <a:r>
              <a:rPr lang="en-US" dirty="0" smtClean="0"/>
              <a:t>Work-culture in company</a:t>
            </a:r>
          </a:p>
          <a:p>
            <a:pPr eaLnBrk="1" hangingPunct="1"/>
            <a:r>
              <a:rPr lang="en-US" dirty="0" smtClean="0"/>
              <a:t>Sometimes may effect execution performance</a:t>
            </a:r>
            <a:endParaRPr lang="en-US" dirty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98491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dirty="0" smtClean="0"/>
              <a:t>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r>
              <a:rPr lang="en-GB" sz="2400" dirty="0" smtClean="0"/>
              <a:t>Introduction to code refactoring</a:t>
            </a:r>
            <a:endParaRPr lang="en-GB" sz="2400" dirty="0"/>
          </a:p>
          <a:p>
            <a:r>
              <a:rPr lang="en-GB" sz="2400" dirty="0" smtClean="0"/>
              <a:t>Different types of refactoring</a:t>
            </a:r>
          </a:p>
          <a:p>
            <a:r>
              <a:rPr lang="en-GB" sz="2400" dirty="0" smtClean="0"/>
              <a:t>Issues with refactoring</a:t>
            </a:r>
          </a:p>
          <a:p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88659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References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/>
            <a:r>
              <a:rPr lang="en-US" dirty="0">
                <a:hlinkClick r:id="rId3"/>
              </a:rPr>
              <a:t>http://refactoring.com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eaLnBrk="1" hangingPunct="1"/>
            <a:r>
              <a:rPr lang="en-US" dirty="0" smtClean="0"/>
              <a:t>Refactoring: </a:t>
            </a:r>
            <a:r>
              <a:rPr lang="en-US" dirty="0"/>
              <a:t>Improving the Design of Existing </a:t>
            </a:r>
            <a:r>
              <a:rPr lang="en-US" dirty="0" smtClean="0"/>
              <a:t>Code, </a:t>
            </a:r>
            <a:r>
              <a:rPr lang="en-US" dirty="0"/>
              <a:t>by Martin </a:t>
            </a:r>
            <a:r>
              <a:rPr lang="en-US" dirty="0" smtClean="0"/>
              <a:t>Fowler et al., </a:t>
            </a:r>
            <a:r>
              <a:rPr lang="en-US" dirty="0"/>
              <a:t>Addison Wesley, </a:t>
            </a:r>
            <a:r>
              <a:rPr lang="en-US" dirty="0" smtClean="0"/>
              <a:t>1999.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73686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Refactoring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/>
            <a:r>
              <a:rPr lang="en-US" dirty="0"/>
              <a:t>“The process of changing a software system in such a way that it does not alter the external behavior of the code, yet improves its internal </a:t>
            </a:r>
            <a:r>
              <a:rPr lang="en-US" dirty="0" smtClean="0"/>
              <a:t>structure</a:t>
            </a:r>
            <a:r>
              <a:rPr lang="en-US" dirty="0"/>
              <a:t>” [Fowler</a:t>
            </a:r>
            <a:r>
              <a:rPr lang="en-US" dirty="0" smtClean="0"/>
              <a:t>]</a:t>
            </a:r>
          </a:p>
          <a:p>
            <a:pPr eaLnBrk="1" hangingPunct="1"/>
            <a:r>
              <a:rPr lang="en-US" dirty="0"/>
              <a:t>“A change to the system that leaves its behavior unchanged, but enhances some non-functional quality - simplicity, flexibility, understandability, ...” [Kent Beck]</a:t>
            </a:r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35124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Refactoring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Refactoring improves design</a:t>
            </a:r>
          </a:p>
          <a:p>
            <a:pPr eaLnBrk="1" hangingPunct="1"/>
            <a:r>
              <a:rPr lang="en-US" dirty="0" smtClean="0"/>
              <a:t>Why not good design from the beginning?</a:t>
            </a:r>
          </a:p>
          <a:p>
            <a:pPr lvl="1" eaLnBrk="1" hangingPunct="1"/>
            <a:r>
              <a:rPr lang="en-US" smtClean="0"/>
              <a:t>A </a:t>
            </a:r>
            <a:r>
              <a:rPr lang="en-US" dirty="0" smtClean="0"/>
              <a:t>perfect(good) design is difficult to achieve from the first go.</a:t>
            </a:r>
          </a:p>
          <a:p>
            <a:pPr lvl="1" eaLnBrk="1" hangingPunct="1"/>
            <a:r>
              <a:rPr lang="en-US" dirty="0" smtClean="0"/>
              <a:t>Agile environment</a:t>
            </a:r>
          </a:p>
          <a:p>
            <a:pPr eaLnBrk="1" hangingPunct="1"/>
            <a:r>
              <a:rPr lang="en-US" dirty="0" smtClean="0"/>
              <a:t>When Refactoring?</a:t>
            </a:r>
          </a:p>
          <a:p>
            <a:pPr lvl="1" eaLnBrk="1" hangingPunct="1"/>
            <a:r>
              <a:rPr lang="en-US" dirty="0" smtClean="0"/>
              <a:t>You </a:t>
            </a:r>
            <a:r>
              <a:rPr lang="en-US" dirty="0"/>
              <a:t>detect a “bad smell” </a:t>
            </a:r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dirty="0" smtClean="0"/>
              <a:t>code</a:t>
            </a:r>
          </a:p>
          <a:p>
            <a:pPr lvl="2" eaLnBrk="1" hangingPunct="1"/>
            <a:r>
              <a:rPr lang="en-US" dirty="0" smtClean="0"/>
              <a:t>Within a class or between classes</a:t>
            </a:r>
          </a:p>
          <a:p>
            <a:pPr eaLnBrk="1" hangingPunct="1"/>
            <a:r>
              <a:rPr lang="en-US" dirty="0" smtClean="0"/>
              <a:t>IDE support for refactoring</a:t>
            </a:r>
            <a:endParaRPr lang="en-US" dirty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61419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Refactoring: </a:t>
            </a:r>
            <a:br>
              <a:rPr lang="en-US" dirty="0" smtClean="0"/>
            </a:br>
            <a:r>
              <a:rPr lang="en-US" dirty="0" smtClean="0"/>
              <a:t>Simple Examples</a:t>
            </a:r>
            <a:endParaRPr lang="en-US" dirty="0" smtClean="0">
              <a:latin typeface="Courier New" pitchFamily="49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Duplicate code</a:t>
            </a:r>
          </a:p>
          <a:p>
            <a:pPr lvl="1" eaLnBrk="1" hangingPunct="1"/>
            <a:r>
              <a:rPr lang="en-US" dirty="0" smtClean="0"/>
              <a:t>Within </a:t>
            </a:r>
            <a:r>
              <a:rPr lang="en-US" dirty="0" smtClean="0"/>
              <a:t>a class</a:t>
            </a:r>
          </a:p>
          <a:p>
            <a:pPr lvl="1" eaLnBrk="1" hangingPunct="1"/>
            <a:r>
              <a:rPr lang="en-US" dirty="0" smtClean="0"/>
              <a:t>Between related class</a:t>
            </a:r>
          </a:p>
          <a:p>
            <a:pPr lvl="1" eaLnBrk="1" hangingPunct="1"/>
            <a:r>
              <a:rPr lang="en-US" dirty="0" smtClean="0"/>
              <a:t>Between unrelated class</a:t>
            </a:r>
            <a:r>
              <a:rPr lang="en-US" sz="2800" dirty="0" smtClean="0">
                <a:ea typeface="+mn-ea"/>
                <a:cs typeface="+mn-cs"/>
              </a:rPr>
              <a:t> </a:t>
            </a:r>
            <a:endParaRPr lang="en-US" sz="2800" dirty="0">
              <a:ea typeface="+mn-ea"/>
              <a:cs typeface="+mn-cs"/>
            </a:endParaRPr>
          </a:p>
          <a:p>
            <a:pPr marL="342900" lvl="1" indent="-342900" eaLnBrk="1" hangingPunct="1">
              <a:buClr>
                <a:schemeClr val="folHlink"/>
              </a:buClr>
              <a:buSzPct val="90000"/>
            </a:pPr>
            <a:r>
              <a:rPr lang="en-US" sz="2800" dirty="0">
                <a:ea typeface="+mn-ea"/>
                <a:cs typeface="+mn-cs"/>
              </a:rPr>
              <a:t>Long method</a:t>
            </a:r>
          </a:p>
          <a:p>
            <a:pPr marL="342900" lvl="1" indent="-342900" eaLnBrk="1" hangingPunct="1">
              <a:buClr>
                <a:schemeClr val="folHlink"/>
              </a:buClr>
              <a:buSzPct val="90000"/>
            </a:pPr>
            <a:r>
              <a:rPr lang="en-US" sz="2800" dirty="0">
                <a:ea typeface="+mn-ea"/>
                <a:cs typeface="+mn-cs"/>
              </a:rPr>
              <a:t>Large classes</a:t>
            </a:r>
          </a:p>
          <a:p>
            <a:pPr marL="342900" lvl="1" indent="-342900" eaLnBrk="1" hangingPunct="1">
              <a:buClr>
                <a:schemeClr val="folHlink"/>
              </a:buClr>
              <a:buSzPct val="90000"/>
            </a:pPr>
            <a:r>
              <a:rPr lang="en-US" sz="2800" dirty="0">
                <a:ea typeface="+mn-ea"/>
                <a:cs typeface="+mn-cs"/>
              </a:rPr>
              <a:t>Long parameter list</a:t>
            </a:r>
          </a:p>
          <a:p>
            <a:pPr marL="457200" lvl="1" indent="0" eaLnBrk="1" hangingPunct="1">
              <a:buNone/>
            </a:pPr>
            <a:endParaRPr lang="en-US" dirty="0" smtClean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73146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819401"/>
            <a:ext cx="7391400" cy="914400"/>
          </a:xfrm>
        </p:spPr>
        <p:txBody>
          <a:bodyPr/>
          <a:lstStyle/>
          <a:p>
            <a:r>
              <a:rPr lang="en-US" dirty="0"/>
              <a:t>Common </a:t>
            </a:r>
            <a:r>
              <a:rPr lang="en-US" dirty="0" smtClean="0"/>
              <a:t>refactoring TECHNIQUES…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52492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Extract </a:t>
            </a:r>
            <a:r>
              <a:rPr lang="en-US" dirty="0"/>
              <a:t>Method</a:t>
            </a:r>
            <a:endParaRPr lang="en-US" dirty="0" smtClean="0">
              <a:latin typeface="Courier New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44"/>
          <a:stretch/>
        </p:blipFill>
        <p:spPr>
          <a:xfrm>
            <a:off x="1295400" y="2286000"/>
            <a:ext cx="661660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4460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Extract </a:t>
            </a:r>
            <a:r>
              <a:rPr lang="en-US" dirty="0"/>
              <a:t>Method</a:t>
            </a:r>
            <a:endParaRPr lang="en-US" dirty="0" smtClean="0">
              <a:latin typeface="Courier New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66"/>
          <a:stretch/>
        </p:blipFill>
        <p:spPr>
          <a:xfrm>
            <a:off x="1175672" y="3581400"/>
            <a:ext cx="6260655" cy="2743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5" b="69744"/>
          <a:stretch/>
        </p:blipFill>
        <p:spPr>
          <a:xfrm>
            <a:off x="1828800" y="1600200"/>
            <a:ext cx="4954400" cy="191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13577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Refactoring: </a:t>
            </a:r>
            <a:br>
              <a:rPr lang="en-US" dirty="0"/>
            </a:br>
            <a:r>
              <a:rPr lang="en-US" dirty="0"/>
              <a:t>Extract Variable</a:t>
            </a:r>
            <a:endParaRPr lang="en-US" dirty="0" smtClean="0">
              <a:latin typeface="Courier New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99"/>
          <a:stretch/>
        </p:blipFill>
        <p:spPr>
          <a:xfrm>
            <a:off x="860871" y="1981200"/>
            <a:ext cx="765911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68891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2116</TotalTime>
  <Words>322</Words>
  <Application>Microsoft Office PowerPoint</Application>
  <PresentationFormat>On-screen Show (4:3)</PresentationFormat>
  <Paragraphs>72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ＭＳ Ｐゴシック</vt:lpstr>
      <vt:lpstr>Arial</vt:lpstr>
      <vt:lpstr>Bookman Old Style</vt:lpstr>
      <vt:lpstr>Courier New</vt:lpstr>
      <vt:lpstr>Gill Sans MT</vt:lpstr>
      <vt:lpstr>Wingdings</vt:lpstr>
      <vt:lpstr>Wingdings 3</vt:lpstr>
      <vt:lpstr>SWE205 2011-09-26 (with Tabs)</vt:lpstr>
      <vt:lpstr>Software Refactoring</vt:lpstr>
      <vt:lpstr>Objectives</vt:lpstr>
      <vt:lpstr>Software Refactoring</vt:lpstr>
      <vt:lpstr>Software Refactoring</vt:lpstr>
      <vt:lpstr>Software Refactoring:  Simple Examples</vt:lpstr>
      <vt:lpstr>Common refactoring TECHNIQUES…</vt:lpstr>
      <vt:lpstr>Refactoring:  Extract Method</vt:lpstr>
      <vt:lpstr>Refactoring:  Extract Method</vt:lpstr>
      <vt:lpstr>Refactoring:  Extract Variable</vt:lpstr>
      <vt:lpstr>Refactoring:  Extract Variable</vt:lpstr>
      <vt:lpstr>Refactoring:  Decompose Conditional</vt:lpstr>
      <vt:lpstr>Refactoring:  Decompose Conditional</vt:lpstr>
      <vt:lpstr>Refactoring:  Parameterize Method</vt:lpstr>
      <vt:lpstr>Refactoring:  Parameterize Method</vt:lpstr>
      <vt:lpstr>Refactoring:  Pull Up Field/ Pull Up Method</vt:lpstr>
      <vt:lpstr>Refactoring:  Pull Up Field/ Pull Up Method</vt:lpstr>
      <vt:lpstr>Refactoring:  Push Down Field/ Push Down Method</vt:lpstr>
      <vt:lpstr>Refactoring:  Push Down Field/ Push Down Method</vt:lpstr>
      <vt:lpstr>Software Refactoring: Issues</vt:lpstr>
      <vt:lpstr>References</vt:lpstr>
    </vt:vector>
  </TitlesOfParts>
  <Company>khalidm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417</cp:revision>
  <dcterms:created xsi:type="dcterms:W3CDTF">2008-10-05T15:17:56Z</dcterms:created>
  <dcterms:modified xsi:type="dcterms:W3CDTF">2016-12-15T05:32:03Z</dcterms:modified>
</cp:coreProperties>
</file>